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309" r:id="rId5"/>
    <p:sldId id="310" r:id="rId6"/>
    <p:sldId id="311" r:id="rId7"/>
  </p:sldIdLst>
  <p:sldSz cx="12192000" cy="6858000"/>
  <p:notesSz cx="6858000" cy="9144000"/>
  <p:embeddedFontLst>
    <p:embeddedFont>
      <p:font typeface="Helvetica" panose="020B060402020202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icjJjpPuz9Gk9+8UtMOlrxmCa6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0A801E-6C8F-4215-AC85-9DCAF10685A6}">
  <a:tblStyle styleId="{E20A801E-6C8F-4215-AC85-9DCAF10685A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A7763E-E87D-4654-9061-170E158A6E4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DD62B52-0A98-47DD-A6B2-5D0B3D042388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67" Type="http://customschemas.google.com/relationships/presentationmetadata" Target="metadata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6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5" name="Google Shape;775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8" name="Google Shape;7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1_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1_Título y objetos 5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1_Título y objetos 6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1_Título y objetos 7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347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1_Diapositiva de título 3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1_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1_Título vertical y texto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57220" y="6650558"/>
            <a:ext cx="1441524" cy="8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1_Diapositiva de título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74"/>
          <p:cNvPicPr preferRelativeResize="0"/>
          <p:nvPr/>
        </p:nvPicPr>
        <p:blipFill rotWithShape="1">
          <a:blip r:embed="rId2">
            <a:alphaModFix/>
          </a:blip>
          <a:srcRect l="64016"/>
          <a:stretch/>
        </p:blipFill>
        <p:spPr>
          <a:xfrm>
            <a:off x="784025" y="747327"/>
            <a:ext cx="1603046" cy="167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122" y="2641803"/>
            <a:ext cx="6778697" cy="402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1671" y="1492380"/>
            <a:ext cx="1194781" cy="60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8819" y="2234863"/>
            <a:ext cx="797763" cy="406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1_Encabezado de secció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2914" y="195969"/>
            <a:ext cx="1441524" cy="8835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1_Encabezado de sección 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2914" y="195969"/>
            <a:ext cx="1441524" cy="8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1_Título y objetos 4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emf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4232" y="2312970"/>
            <a:ext cx="2441972" cy="45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4232" y="2940020"/>
            <a:ext cx="5231285" cy="295320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4"/>
          <p:cNvSpPr txBox="1"/>
          <p:nvPr/>
        </p:nvSpPr>
        <p:spPr>
          <a:xfrm>
            <a:off x="517373" y="2519667"/>
            <a:ext cx="557862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6253"/>
              </a:buClr>
              <a:buSzPts val="2000"/>
              <a:buFont typeface="Verdana"/>
              <a:buNone/>
            </a:pPr>
            <a:r>
              <a:rPr lang="es-MX" sz="3200" b="1" i="0" u="none" strike="noStrike" cap="none" dirty="0">
                <a:solidFill>
                  <a:srgbClr val="004C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Uso de resultados y datos del </a:t>
            </a:r>
            <a:r>
              <a:rPr lang="es-CL" sz="3200" b="1" i="0" u="none" strike="noStrike" cap="none" dirty="0">
                <a:solidFill>
                  <a:srgbClr val="004C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 Profundiza </a:t>
            </a:r>
            <a:br>
              <a:rPr lang="es-CL" sz="3200" b="1" i="0" u="none" strike="noStrike" cap="none" dirty="0">
                <a:solidFill>
                  <a:srgbClr val="004C6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s-CL" sz="3200" b="1" i="0" u="none" strike="noStrike" cap="none" dirty="0">
                <a:solidFill>
                  <a:srgbClr val="004C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r>
              <a:rPr lang="es-CL" sz="3200" b="1" i="0" u="none" strike="noStrike" cap="none" dirty="0">
                <a:solidFill>
                  <a:srgbClr val="A0436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endParaRPr sz="3200" b="1" i="0" u="none" strike="noStrike" cap="none" dirty="0">
              <a:solidFill>
                <a:srgbClr val="A0436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0" name="Google Shape;10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7320" y="5369251"/>
            <a:ext cx="6094496" cy="85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24"/>
          <p:cNvCxnSpPr/>
          <p:nvPr/>
        </p:nvCxnSpPr>
        <p:spPr>
          <a:xfrm>
            <a:off x="1037064" y="4859326"/>
            <a:ext cx="697832" cy="0"/>
          </a:xfrm>
          <a:prstGeom prst="straightConnector1">
            <a:avLst/>
          </a:prstGeom>
          <a:noFill/>
          <a:ln w="57150" cap="flat" cmpd="sng">
            <a:solidFill>
              <a:srgbClr val="A043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60;p18">
            <a:extLst>
              <a:ext uri="{FF2B5EF4-FFF2-40B4-BE49-F238E27FC236}">
                <a16:creationId xmlns:a16="http://schemas.microsoft.com/office/drawing/2014/main" id="{40DA70FB-17A5-F203-DC55-E3A745880EDD}"/>
              </a:ext>
            </a:extLst>
          </p:cNvPr>
          <p:cNvSpPr txBox="1"/>
          <p:nvPr/>
        </p:nvSpPr>
        <p:spPr>
          <a:xfrm>
            <a:off x="769673" y="4999939"/>
            <a:ext cx="3701743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1" dirty="0">
                <a:solidFill>
                  <a:srgbClr val="004C62"/>
                </a:solidFill>
                <a:latin typeface="Helvetica Neue"/>
                <a:sym typeface="Verdana"/>
              </a:rPr>
              <a:t>Dirigido a Equipos pedagógicos, directoras,  directores y asesores técnico pedagógicos.</a:t>
            </a:r>
            <a:endParaRPr sz="1200" b="1" dirty="0">
              <a:solidFill>
                <a:srgbClr val="004C62"/>
              </a:solidFill>
              <a:latin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 dirty="0">
              <a:solidFill>
                <a:srgbClr val="0062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">
            <a:extLst>
              <a:ext uri="{FF2B5EF4-FFF2-40B4-BE49-F238E27FC236}">
                <a16:creationId xmlns:a16="http://schemas.microsoft.com/office/drawing/2014/main" id="{B9892FB2-A07D-3CA6-ED11-C3AAC1A3CE3B}"/>
              </a:ext>
            </a:extLst>
          </p:cNvPr>
          <p:cNvSpPr/>
          <p:nvPr/>
        </p:nvSpPr>
        <p:spPr>
          <a:xfrm>
            <a:off x="612421" y="4123765"/>
            <a:ext cx="5367838" cy="2097741"/>
          </a:xfrm>
          <a:prstGeom prst="roundRect">
            <a:avLst>
              <a:gd name="adj" fmla="val 0"/>
            </a:avLst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0;p1">
            <a:extLst>
              <a:ext uri="{FF2B5EF4-FFF2-40B4-BE49-F238E27FC236}">
                <a16:creationId xmlns:a16="http://schemas.microsoft.com/office/drawing/2014/main" id="{65AF8D4B-9C98-B9FF-35A3-FF3D1DF4ACB4}"/>
              </a:ext>
            </a:extLst>
          </p:cNvPr>
          <p:cNvSpPr txBox="1"/>
          <p:nvPr/>
        </p:nvSpPr>
        <p:spPr>
          <a:xfrm>
            <a:off x="543608" y="1016903"/>
            <a:ext cx="65147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rgbClr val="006150"/>
                </a:solidFill>
                <a:latin typeface="Verdana"/>
                <a:ea typeface="Verdana"/>
                <a:cs typeface="Verdana"/>
                <a:sym typeface="Verdana"/>
              </a:rPr>
              <a:t>Uso de resultados y datos del DID Profundiza</a:t>
            </a:r>
            <a:endParaRPr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CA7A94A4-0E5E-3816-510F-AD99281BBE4F}"/>
              </a:ext>
            </a:extLst>
          </p:cNvPr>
          <p:cNvSpPr txBox="1"/>
          <p:nvPr/>
        </p:nvSpPr>
        <p:spPr>
          <a:xfrm>
            <a:off x="543608" y="1619760"/>
            <a:ext cx="76551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1" dirty="0">
                <a:solidFill>
                  <a:srgbClr val="016BB6"/>
                </a:solidFill>
                <a:latin typeface="Verdana"/>
                <a:ea typeface="Verdana"/>
                <a:cs typeface="Verdana"/>
                <a:sym typeface="Verdana"/>
              </a:rPr>
              <a:t>El Reporte Final del DID Profundiza entrega información sobre 3 aspectos trabajados: </a:t>
            </a:r>
            <a:endParaRPr dirty="0"/>
          </a:p>
        </p:txBody>
      </p:sp>
      <p:sp>
        <p:nvSpPr>
          <p:cNvPr id="6" name="Google Shape;62;p1">
            <a:extLst>
              <a:ext uri="{FF2B5EF4-FFF2-40B4-BE49-F238E27FC236}">
                <a16:creationId xmlns:a16="http://schemas.microsoft.com/office/drawing/2014/main" id="{2E202A27-D3DB-6886-BB16-59FF8BCD01C3}"/>
              </a:ext>
            </a:extLst>
          </p:cNvPr>
          <p:cNvSpPr txBox="1"/>
          <p:nvPr/>
        </p:nvSpPr>
        <p:spPr>
          <a:xfrm>
            <a:off x="752121" y="2044005"/>
            <a:ext cx="609771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Capacidades de autoevaluación.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Reflexión profunda de las prácticas y acciones asociadas con una subdimensión de los EID EP.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A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rgbClr val="3A3838"/>
                </a:solidFill>
                <a:latin typeface="Verdana"/>
                <a:ea typeface="Verdana"/>
                <a:cs typeface="Verdana"/>
                <a:sym typeface="Verdana"/>
              </a:rPr>
              <a:t>Condiciones basales de Liderazgo y de Gestión de recursos para propiciar la gestión educativa. </a:t>
            </a:r>
            <a:endParaRPr/>
          </a:p>
        </p:txBody>
      </p:sp>
      <p:sp>
        <p:nvSpPr>
          <p:cNvPr id="7" name="Google Shape;66;p1">
            <a:extLst>
              <a:ext uri="{FF2B5EF4-FFF2-40B4-BE49-F238E27FC236}">
                <a16:creationId xmlns:a16="http://schemas.microsoft.com/office/drawing/2014/main" id="{E69F63A2-FD5E-576A-8959-422CBACBFC98}"/>
              </a:ext>
            </a:extLst>
          </p:cNvPr>
          <p:cNvSpPr txBox="1"/>
          <p:nvPr/>
        </p:nvSpPr>
        <p:spPr>
          <a:xfrm>
            <a:off x="543608" y="3636078"/>
            <a:ext cx="6096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1" u="none">
                <a:solidFill>
                  <a:srgbClr val="A2436C"/>
                </a:solidFill>
                <a:latin typeface="Verdana"/>
                <a:ea typeface="Verdana"/>
                <a:cs typeface="Verdana"/>
                <a:sym typeface="Verdana"/>
              </a:rPr>
              <a:t>Para utilizar estos datos es necesario reforzar algunas ideas: </a:t>
            </a:r>
            <a:endParaRPr/>
          </a:p>
        </p:txBody>
      </p:sp>
      <p:sp>
        <p:nvSpPr>
          <p:cNvPr id="8" name="Google Shape;68;p1">
            <a:extLst>
              <a:ext uri="{FF2B5EF4-FFF2-40B4-BE49-F238E27FC236}">
                <a16:creationId xmlns:a16="http://schemas.microsoft.com/office/drawing/2014/main" id="{7F6E31A2-599A-8120-9299-BEFCD175AA26}"/>
              </a:ext>
            </a:extLst>
          </p:cNvPr>
          <p:cNvSpPr txBox="1"/>
          <p:nvPr/>
        </p:nvSpPr>
        <p:spPr>
          <a:xfrm>
            <a:off x="682271" y="4314239"/>
            <a:ext cx="5228138" cy="176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0D4580"/>
                </a:solidFill>
                <a:latin typeface="Verdana"/>
                <a:ea typeface="Verdana"/>
                <a:cs typeface="Verdana"/>
                <a:sym typeface="Verdana"/>
              </a:rPr>
              <a:t>¿Qué son los datos? </a:t>
            </a:r>
            <a:endParaRPr dirty="0">
              <a:solidFill>
                <a:srgbClr val="0D458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D45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rgbClr val="0D4580"/>
                </a:solidFill>
                <a:latin typeface="Verdana"/>
                <a:ea typeface="Verdana"/>
                <a:cs typeface="Verdana"/>
                <a:sym typeface="Verdana"/>
              </a:rPr>
              <a:t>Un dato es aquella </a:t>
            </a:r>
            <a:r>
              <a:rPr lang="es-CL" sz="1050" b="1" dirty="0">
                <a:solidFill>
                  <a:srgbClr val="0D4580"/>
                </a:solidFill>
                <a:latin typeface="Verdana"/>
                <a:ea typeface="Verdana"/>
                <a:cs typeface="Verdana"/>
                <a:sym typeface="Verdana"/>
              </a:rPr>
              <a:t>información significativa respecto de los niños y niñas, las familias, los equipos pedagógicos y el centro educativo</a:t>
            </a:r>
            <a:r>
              <a:rPr lang="es-CL" sz="1050" dirty="0">
                <a:solidFill>
                  <a:srgbClr val="0D4580"/>
                </a:solidFill>
                <a:latin typeface="Verdana"/>
                <a:ea typeface="Verdana"/>
                <a:cs typeface="Verdana"/>
                <a:sym typeface="Verdana"/>
              </a:rPr>
              <a:t>, que es recolectada a través de diversos métodos, y que al organizarse posibilita representar diversos aspectos de la institución educativa. </a:t>
            </a:r>
            <a:endParaRPr dirty="0">
              <a:solidFill>
                <a:srgbClr val="0D458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D45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rgbClr val="0D4580"/>
                </a:solidFill>
                <a:latin typeface="Verdana"/>
                <a:ea typeface="Verdana"/>
                <a:cs typeface="Verdana"/>
                <a:sym typeface="Verdana"/>
              </a:rPr>
              <a:t>Por ejemplo: resultados de procesos de autoevaluación, registros o acuerdos de reuniones de equipo o de apoderados, registros de asistencia de los niños, encuestas, entrevistas, observaciones de clases. </a:t>
            </a:r>
            <a:endParaRPr dirty="0">
              <a:solidFill>
                <a:srgbClr val="0D4580"/>
              </a:solidFill>
            </a:endParaRPr>
          </a:p>
        </p:txBody>
      </p:sp>
      <p:sp>
        <p:nvSpPr>
          <p:cNvPr id="9" name="Google Shape;69;p1">
            <a:extLst>
              <a:ext uri="{FF2B5EF4-FFF2-40B4-BE49-F238E27FC236}">
                <a16:creationId xmlns:a16="http://schemas.microsoft.com/office/drawing/2014/main" id="{D8DD1488-7AF4-12AC-AC00-F0067B91B9BC}"/>
              </a:ext>
            </a:extLst>
          </p:cNvPr>
          <p:cNvSpPr/>
          <p:nvPr/>
        </p:nvSpPr>
        <p:spPr>
          <a:xfrm>
            <a:off x="6213121" y="4123765"/>
            <a:ext cx="5367838" cy="2097741"/>
          </a:xfrm>
          <a:prstGeom prst="roundRect">
            <a:avLst>
              <a:gd name="adj" fmla="val 0"/>
            </a:avLst>
          </a:prstGeom>
          <a:solidFill>
            <a:srgbClr val="A8D08C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70;p1">
            <a:extLst>
              <a:ext uri="{FF2B5EF4-FFF2-40B4-BE49-F238E27FC236}">
                <a16:creationId xmlns:a16="http://schemas.microsoft.com/office/drawing/2014/main" id="{F145578D-9D40-24FE-94E2-C57BA36EFAF4}"/>
              </a:ext>
            </a:extLst>
          </p:cNvPr>
          <p:cNvSpPr txBox="1"/>
          <p:nvPr/>
        </p:nvSpPr>
        <p:spPr>
          <a:xfrm>
            <a:off x="6282971" y="4314239"/>
            <a:ext cx="5228138" cy="114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0D4580"/>
                </a:solidFill>
                <a:latin typeface="Verdana"/>
                <a:ea typeface="Verdana"/>
                <a:cs typeface="Verdana"/>
                <a:sym typeface="Verdana"/>
              </a:rPr>
              <a:t>¿Cómo usamos estos datos?</a:t>
            </a:r>
            <a:endParaRPr sz="2000" dirty="0">
              <a:solidFill>
                <a:srgbClr val="0D458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D45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rgbClr val="0D4580"/>
                </a:solidFill>
                <a:latin typeface="Verdana"/>
                <a:ea typeface="Verdana"/>
                <a:cs typeface="Verdana"/>
                <a:sym typeface="Verdana"/>
              </a:rPr>
              <a:t>En cualquier organización y, por cierto, en una institución educativa, el uso de datos tiene un propósito eminentemente aplicado, es decir, </a:t>
            </a:r>
            <a:r>
              <a:rPr lang="es-CL" sz="1050" b="1" dirty="0">
                <a:solidFill>
                  <a:srgbClr val="0D4580"/>
                </a:solidFill>
                <a:latin typeface="Verdana"/>
                <a:ea typeface="Verdana"/>
                <a:cs typeface="Verdana"/>
                <a:sym typeface="Verdana"/>
              </a:rPr>
              <a:t>se realiza para tomar algún tipo de decisión que favorezca el mejoramiento </a:t>
            </a:r>
            <a:r>
              <a:rPr lang="es-CL" sz="1050" dirty="0">
                <a:solidFill>
                  <a:srgbClr val="0D4580"/>
                </a:solidFill>
                <a:latin typeface="Verdana"/>
                <a:ea typeface="Verdana"/>
                <a:cs typeface="Verdana"/>
                <a:sym typeface="Verdana"/>
              </a:rPr>
              <a:t>(ACE, 2019).</a:t>
            </a:r>
            <a:endParaRPr dirty="0">
              <a:solidFill>
                <a:srgbClr val="0D4580"/>
              </a:solidFill>
            </a:endParaRPr>
          </a:p>
        </p:txBody>
      </p:sp>
      <p:pic>
        <p:nvPicPr>
          <p:cNvPr id="11" name="Google Shape;118;p6">
            <a:extLst>
              <a:ext uri="{FF2B5EF4-FFF2-40B4-BE49-F238E27FC236}">
                <a16:creationId xmlns:a16="http://schemas.microsoft.com/office/drawing/2014/main" id="{4D5B5809-5AD0-733C-1592-B0D8A36328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0794" y="3903598"/>
            <a:ext cx="707402" cy="697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C79FCE-4F9A-7F2D-CC44-D3FE660AD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656" y="3965680"/>
            <a:ext cx="697115" cy="6971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8CCCA13-5DEC-D6ED-A3CF-0064390C5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9928">
            <a:off x="7664830" y="1113466"/>
            <a:ext cx="3588666" cy="33477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0502D05-AB11-9DB0-C0FE-6390DBB08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55" y="2103837"/>
            <a:ext cx="139700" cy="1397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8F62581-BE9E-6BE0-3A8C-D11E6BD30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55" y="2477062"/>
            <a:ext cx="139700" cy="1397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05793B4-8F67-2476-430B-1684F9646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55" y="3027568"/>
            <a:ext cx="139700" cy="13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8512" y="1361401"/>
            <a:ext cx="2522212" cy="47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704" y="5348452"/>
            <a:ext cx="2600144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1C352D87-8CEA-BE7D-294E-A41978DDD9E9}"/>
              </a:ext>
            </a:extLst>
          </p:cNvPr>
          <p:cNvSpPr/>
          <p:nvPr/>
        </p:nvSpPr>
        <p:spPr>
          <a:xfrm>
            <a:off x="8300548" y="4844502"/>
            <a:ext cx="3494772" cy="938737"/>
          </a:xfrm>
          <a:prstGeom prst="rect">
            <a:avLst/>
          </a:prstGeom>
          <a:solidFill>
            <a:srgbClr val="A2436C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Rectángulo redondeado 18">
            <a:extLst>
              <a:ext uri="{FF2B5EF4-FFF2-40B4-BE49-F238E27FC236}">
                <a16:creationId xmlns:a16="http://schemas.microsoft.com/office/drawing/2014/main" id="{459FC2DC-ED7D-61EB-4BCB-8D587F11322D}"/>
              </a:ext>
            </a:extLst>
          </p:cNvPr>
          <p:cNvSpPr/>
          <p:nvPr/>
        </p:nvSpPr>
        <p:spPr>
          <a:xfrm>
            <a:off x="3191092" y="1795633"/>
            <a:ext cx="2112546" cy="2586437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  <a:alpha val="3979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43" name="Rectángulo redondeado 17">
            <a:extLst>
              <a:ext uri="{FF2B5EF4-FFF2-40B4-BE49-F238E27FC236}">
                <a16:creationId xmlns:a16="http://schemas.microsoft.com/office/drawing/2014/main" id="{5DFAE0CF-1BC3-6D42-BF7B-8C5D50E6F5B6}"/>
              </a:ext>
            </a:extLst>
          </p:cNvPr>
          <p:cNvSpPr/>
          <p:nvPr/>
        </p:nvSpPr>
        <p:spPr>
          <a:xfrm>
            <a:off x="8300548" y="1783991"/>
            <a:ext cx="3497424" cy="2586437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  <a:alpha val="3979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44" name="Rectángulo redondeado 10">
            <a:extLst>
              <a:ext uri="{FF2B5EF4-FFF2-40B4-BE49-F238E27FC236}">
                <a16:creationId xmlns:a16="http://schemas.microsoft.com/office/drawing/2014/main" id="{0D524D7E-4176-E768-2E34-17F12B3BDB7D}"/>
              </a:ext>
            </a:extLst>
          </p:cNvPr>
          <p:cNvSpPr/>
          <p:nvPr/>
        </p:nvSpPr>
        <p:spPr>
          <a:xfrm>
            <a:off x="5708122" y="1783991"/>
            <a:ext cx="2075143" cy="2598078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  <a:alpha val="3979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F9B7A2A-D19D-CAA8-9D7E-FCA8F9C8F56E}"/>
              </a:ext>
            </a:extLst>
          </p:cNvPr>
          <p:cNvSpPr txBox="1"/>
          <p:nvPr/>
        </p:nvSpPr>
        <p:spPr>
          <a:xfrm>
            <a:off x="2817263" y="914243"/>
            <a:ext cx="7634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rgbClr val="006150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Flujo para el uso y análisis de los resultados de las </a:t>
            </a:r>
            <a:r>
              <a:rPr lang="es-CL" sz="1600" b="1" dirty="0">
                <a:solidFill>
                  <a:srgbClr val="006150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capacidades de autoevaluación</a:t>
            </a:r>
          </a:p>
        </p:txBody>
      </p:sp>
      <p:sp>
        <p:nvSpPr>
          <p:cNvPr id="47" name="Rectángulo redondeado 25">
            <a:extLst>
              <a:ext uri="{FF2B5EF4-FFF2-40B4-BE49-F238E27FC236}">
                <a16:creationId xmlns:a16="http://schemas.microsoft.com/office/drawing/2014/main" id="{4D871A7B-832A-E0A9-AEBE-CFCAC4E1A415}"/>
              </a:ext>
            </a:extLst>
          </p:cNvPr>
          <p:cNvSpPr/>
          <p:nvPr/>
        </p:nvSpPr>
        <p:spPr>
          <a:xfrm>
            <a:off x="858706" y="1795633"/>
            <a:ext cx="1886431" cy="2586437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  <a:alpha val="3979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B472D8-2903-E2CA-9F7D-A57094024491}"/>
              </a:ext>
            </a:extLst>
          </p:cNvPr>
          <p:cNvSpPr txBox="1"/>
          <p:nvPr/>
        </p:nvSpPr>
        <p:spPr>
          <a:xfrm>
            <a:off x="977110" y="2646873"/>
            <a:ext cx="1610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800" b="1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Localizamos la capacidad </a:t>
            </a:r>
            <a:r>
              <a:rPr lang="es-CL" sz="800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el centro educativo eligió y revisamos el compromiso colectivo que el equipo determinó para fortalecerla.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ADA3311-8625-136A-8B81-5F0A8373ED9C}"/>
              </a:ext>
            </a:extLst>
          </p:cNvPr>
          <p:cNvSpPr txBox="1"/>
          <p:nvPr/>
        </p:nvSpPr>
        <p:spPr>
          <a:xfrm>
            <a:off x="4876827" y="592438"/>
            <a:ext cx="3515774" cy="24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000" b="1" dirty="0">
                <a:solidFill>
                  <a:srgbClr val="006150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Uso de resultados y datos del DID Profundiza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4CB62114-DD23-CD3C-7C45-F6CAA10C5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44" y="1680705"/>
            <a:ext cx="313175" cy="313175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6F7B2BE1-CA8F-6AC7-F8C2-5639CA6BB681}"/>
              </a:ext>
            </a:extLst>
          </p:cNvPr>
          <p:cNvSpPr txBox="1"/>
          <p:nvPr/>
        </p:nvSpPr>
        <p:spPr>
          <a:xfrm>
            <a:off x="1074030" y="1936386"/>
            <a:ext cx="15046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>
                <a:solidFill>
                  <a:srgbClr val="006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L" sz="1000" b="1" dirty="0">
                <a:solidFill>
                  <a:srgbClr val="A2436C"/>
                </a:solidFill>
              </a:rPr>
              <a:t>Revisión del Reporte Final DID Profundiza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90ED72BB-9CDF-A3B2-F33B-D9809223D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7779" y="1680706"/>
            <a:ext cx="298450" cy="298450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0C4BF4C0-15C1-9394-A829-625E88001789}"/>
              </a:ext>
            </a:extLst>
          </p:cNvPr>
          <p:cNvSpPr txBox="1"/>
          <p:nvPr/>
        </p:nvSpPr>
        <p:spPr>
          <a:xfrm>
            <a:off x="8392601" y="2398122"/>
            <a:ext cx="345404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800" b="1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Planificar la implementación de las acciones priorizadas, </a:t>
            </a:r>
            <a:r>
              <a:rPr lang="es-CL" sz="800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incluyéndolas en algún instrumento de gestión (PME, PEI, planificación anual u otro) definiendo en qué momentos y con qué estrategias trabajarlas.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800" dirty="0">
              <a:solidFill>
                <a:srgbClr val="06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800" dirty="0">
              <a:solidFill>
                <a:srgbClr val="06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800" b="1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nos daremos cuenta de que se ha fortalecido la capacidad? </a:t>
            </a:r>
          </a:p>
          <a:p>
            <a:pPr lvl="2"/>
            <a:r>
              <a:rPr lang="es-CL" sz="800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Definir estrategias para realizar un seguimiento durante la implementación y luego evaluar si las acciones realizadas han permitido fortalecer la capacidad (puede ser mediante la aplicación de una breve encuesta utilizando algunas preguntas del cuestionario u otras).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EE649A00-9C28-D1AD-3305-F37DE9EF6BC7}"/>
              </a:ext>
            </a:extLst>
          </p:cNvPr>
          <p:cNvSpPr txBox="1"/>
          <p:nvPr/>
        </p:nvSpPr>
        <p:spPr>
          <a:xfrm>
            <a:off x="8552736" y="1938565"/>
            <a:ext cx="2269530" cy="4151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>
                <a:solidFill>
                  <a:srgbClr val="006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L" sz="1000" b="1" dirty="0">
                <a:solidFill>
                  <a:srgbClr val="A2436C"/>
                </a:solidFill>
              </a:rPr>
              <a:t>Planificación de las acciones y su evaluación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5B4BC11D-31D2-A3E5-2EA3-9235CD92E30F}"/>
              </a:ext>
            </a:extLst>
          </p:cNvPr>
          <p:cNvSpPr txBox="1"/>
          <p:nvPr/>
        </p:nvSpPr>
        <p:spPr>
          <a:xfrm>
            <a:off x="5797758" y="2586156"/>
            <a:ext cx="1855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800" b="1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tomar decisiones?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800" b="1" dirty="0">
              <a:solidFill>
                <a:srgbClr val="06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800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Luego de haber analizado la evidencia, </a:t>
            </a:r>
            <a:r>
              <a:rPr lang="es-CL" sz="800" b="1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priorizamos una o dos prácticas para fortalecer la capacidad</a:t>
            </a:r>
            <a:r>
              <a:rPr lang="es-CL" sz="800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sean factibles de aplicar en las condiciones actuales de la gestión del centro educativo.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72B64B55-3FE1-F5B3-00C1-C5CB21D98771}"/>
              </a:ext>
            </a:extLst>
          </p:cNvPr>
          <p:cNvSpPr txBox="1"/>
          <p:nvPr/>
        </p:nvSpPr>
        <p:spPr>
          <a:xfrm>
            <a:off x="5797129" y="1979156"/>
            <a:ext cx="2126033" cy="410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>
                <a:solidFill>
                  <a:srgbClr val="006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L" sz="1000" b="1" dirty="0">
                <a:solidFill>
                  <a:srgbClr val="A2436C"/>
                </a:solidFill>
              </a:rPr>
              <a:t>Toma de decisiones usando evidencias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8F969C6C-5D9E-B79D-0942-2FFAAAB15E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6385" y="1680705"/>
            <a:ext cx="298451" cy="29845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F9540EFB-655C-39B5-47E6-891616C31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3960" y="1648572"/>
            <a:ext cx="313175" cy="313175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C33EC260-D885-904F-7818-27A19B8519DB}"/>
              </a:ext>
            </a:extLst>
          </p:cNvPr>
          <p:cNvSpPr txBox="1"/>
          <p:nvPr/>
        </p:nvSpPr>
        <p:spPr>
          <a:xfrm>
            <a:off x="8369142" y="4975937"/>
            <a:ext cx="34117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marL="171450" indent="-171450">
              <a:buFont typeface="Arial" panose="020B0604020202020204" pitchFamily="34" charset="0"/>
              <a:buChar char="•"/>
              <a:defRPr sz="1000" b="1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s-CL" dirty="0">
                <a:solidFill>
                  <a:srgbClr val="06497D"/>
                </a:solidFill>
              </a:rPr>
              <a:t>No olvidar que debemos identificar las áreas en las que necesitaremos acompañamiento, asesoría y apoyo de la dirección del centro y de la entidad sostenedora.</a:t>
            </a:r>
          </a:p>
        </p:txBody>
      </p:sp>
      <p:sp>
        <p:nvSpPr>
          <p:cNvPr id="60" name="Google Shape;116;p6">
            <a:extLst>
              <a:ext uri="{FF2B5EF4-FFF2-40B4-BE49-F238E27FC236}">
                <a16:creationId xmlns:a16="http://schemas.microsoft.com/office/drawing/2014/main" id="{8F782C62-B204-9484-E465-36DA4317217C}"/>
              </a:ext>
            </a:extLst>
          </p:cNvPr>
          <p:cNvSpPr/>
          <p:nvPr/>
        </p:nvSpPr>
        <p:spPr>
          <a:xfrm rot="5400000">
            <a:off x="1652711" y="3172553"/>
            <a:ext cx="1770599" cy="4737425"/>
          </a:xfrm>
          <a:prstGeom prst="round2SameRect">
            <a:avLst>
              <a:gd name="adj1" fmla="val 13765"/>
              <a:gd name="adj2" fmla="val 0"/>
            </a:avLst>
          </a:prstGeom>
          <a:solidFill>
            <a:srgbClr val="D8E4F3"/>
          </a:solidFill>
          <a:ln w="12700" cap="flat" cmpd="sng">
            <a:solidFill>
              <a:srgbClr val="016B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F4ED0C1-9B2C-C459-3301-42B67F169E51}"/>
              </a:ext>
            </a:extLst>
          </p:cNvPr>
          <p:cNvSpPr txBox="1"/>
          <p:nvPr/>
        </p:nvSpPr>
        <p:spPr>
          <a:xfrm>
            <a:off x="497310" y="5082194"/>
            <a:ext cx="12029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marL="171450" indent="-171450">
              <a:buFont typeface="Arial" panose="020B0604020202020204" pitchFamily="34" charset="0"/>
              <a:buChar char="•"/>
              <a:defRPr sz="1000" b="1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s-CL" b="0" dirty="0">
                <a:solidFill>
                  <a:srgbClr val="016BB6"/>
                </a:solidFill>
              </a:rPr>
              <a:t>Recuerde tener a mano estos documentos para realizar</a:t>
            </a:r>
          </a:p>
          <a:p>
            <a:pPr marL="0" indent="0">
              <a:buNone/>
            </a:pPr>
            <a:r>
              <a:rPr lang="es-CL" b="0" dirty="0">
                <a:solidFill>
                  <a:srgbClr val="016BB6"/>
                </a:solidFill>
              </a:rPr>
              <a:t>el análisis de resultados:</a:t>
            </a:r>
          </a:p>
        </p:txBody>
      </p:sp>
      <p:pic>
        <p:nvPicPr>
          <p:cNvPr id="62" name="Google Shape;118;p6">
            <a:extLst>
              <a:ext uri="{FF2B5EF4-FFF2-40B4-BE49-F238E27FC236}">
                <a16:creationId xmlns:a16="http://schemas.microsoft.com/office/drawing/2014/main" id="{0B220DB8-8E78-0EB5-DDA2-6AE2CC78B9B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45707" y="5296241"/>
            <a:ext cx="563129" cy="55494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9B8A8678-03F7-8EFB-62E3-ABC2FBC40237}"/>
              </a:ext>
            </a:extLst>
          </p:cNvPr>
          <p:cNvSpPr txBox="1"/>
          <p:nvPr/>
        </p:nvSpPr>
        <p:spPr>
          <a:xfrm>
            <a:off x="3302627" y="1959588"/>
            <a:ext cx="20192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>
                <a:solidFill>
                  <a:srgbClr val="006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L" sz="1000" b="1" dirty="0">
                <a:solidFill>
                  <a:srgbClr val="A2436C"/>
                </a:solidFill>
              </a:rPr>
              <a:t>Análisis de Fichas de Orientaciones para el fortalecimiento de capacidades de autoevaluación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8D6B1DF5-281C-08A0-F113-9AF4904936B3}"/>
              </a:ext>
            </a:extLst>
          </p:cNvPr>
          <p:cNvSpPr txBox="1"/>
          <p:nvPr/>
        </p:nvSpPr>
        <p:spPr>
          <a:xfrm>
            <a:off x="3304750" y="3007095"/>
            <a:ext cx="1859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800" b="1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Revisamos</a:t>
            </a:r>
            <a:r>
              <a:rPr lang="es-CL" sz="800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 orientaciones relacionadas con la capacidad elegida.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800" dirty="0">
              <a:solidFill>
                <a:srgbClr val="06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800" b="1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Seleccionamos</a:t>
            </a:r>
            <a:r>
              <a:rPr lang="es-CL" sz="800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algunas prácticas concretas que se adapten a nuestro contexto y que puedan ayudarnos a fortalecer la capacidad.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D4D6FA2C-3996-FF74-BC78-717817E44080}"/>
              </a:ext>
            </a:extLst>
          </p:cNvPr>
          <p:cNvGrpSpPr/>
          <p:nvPr/>
        </p:nvGrpSpPr>
        <p:grpSpPr>
          <a:xfrm rot="5400000">
            <a:off x="9890332" y="2783415"/>
            <a:ext cx="315205" cy="3494771"/>
            <a:chOff x="6716913" y="240317"/>
            <a:chExt cx="315205" cy="3494771"/>
          </a:xfrm>
        </p:grpSpPr>
        <p:pic>
          <p:nvPicPr>
            <p:cNvPr id="66" name="Imagen 65">
              <a:extLst>
                <a:ext uri="{FF2B5EF4-FFF2-40B4-BE49-F238E27FC236}">
                  <a16:creationId xmlns:a16="http://schemas.microsoft.com/office/drawing/2014/main" id="{4FE601AD-F3AF-7A52-8755-34AEE54B9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6200000">
              <a:off x="6749543" y="1811376"/>
              <a:ext cx="266700" cy="298450"/>
            </a:xfrm>
            <a:prstGeom prst="rect">
              <a:avLst/>
            </a:prstGeom>
          </p:spPr>
        </p:pic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67CE9649-6A21-1D2C-AE9A-0D9D3660985A}"/>
                </a:ext>
              </a:extLst>
            </p:cNvPr>
            <p:cNvSpPr/>
            <p:nvPr/>
          </p:nvSpPr>
          <p:spPr>
            <a:xfrm>
              <a:off x="6716913" y="240317"/>
              <a:ext cx="45719" cy="3494771"/>
            </a:xfrm>
            <a:prstGeom prst="rect">
              <a:avLst/>
            </a:prstGeom>
            <a:solidFill>
              <a:srgbClr val="0061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68346263-47A4-F478-C5F9-98D4E05A0657}"/>
              </a:ext>
            </a:extLst>
          </p:cNvPr>
          <p:cNvGrpSpPr/>
          <p:nvPr/>
        </p:nvGrpSpPr>
        <p:grpSpPr>
          <a:xfrm>
            <a:off x="5267113" y="1795632"/>
            <a:ext cx="319218" cy="2586437"/>
            <a:chOff x="6709721" y="645482"/>
            <a:chExt cx="319218" cy="2586437"/>
          </a:xfrm>
        </p:grpSpPr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E67B114C-8BA6-342D-B0CD-A7F1A1F34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6200000">
              <a:off x="6746364" y="1766790"/>
              <a:ext cx="266700" cy="298450"/>
            </a:xfrm>
            <a:prstGeom prst="rect">
              <a:avLst/>
            </a:prstGeom>
          </p:spPr>
        </p:pic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F21A9CC7-B9C9-E225-CDE1-3C0475A93CF0}"/>
                </a:ext>
              </a:extLst>
            </p:cNvPr>
            <p:cNvSpPr/>
            <p:nvPr/>
          </p:nvSpPr>
          <p:spPr>
            <a:xfrm>
              <a:off x="6709721" y="645482"/>
              <a:ext cx="45719" cy="2586437"/>
            </a:xfrm>
            <a:prstGeom prst="rect">
              <a:avLst/>
            </a:prstGeom>
            <a:solidFill>
              <a:srgbClr val="0061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47485073-0DFF-BC3A-8143-8410AC06129E}"/>
              </a:ext>
            </a:extLst>
          </p:cNvPr>
          <p:cNvGrpSpPr/>
          <p:nvPr/>
        </p:nvGrpSpPr>
        <p:grpSpPr>
          <a:xfrm>
            <a:off x="7774655" y="1795632"/>
            <a:ext cx="319218" cy="2586437"/>
            <a:chOff x="6709721" y="645482"/>
            <a:chExt cx="319218" cy="2586437"/>
          </a:xfrm>
        </p:grpSpPr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EA4E6E1A-4E02-AE01-A729-59BDEFE65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6200000">
              <a:off x="6746364" y="1766790"/>
              <a:ext cx="266700" cy="298450"/>
            </a:xfrm>
            <a:prstGeom prst="rect">
              <a:avLst/>
            </a:prstGeom>
          </p:spPr>
        </p:pic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97AE549D-A949-EA67-4EFD-65CD05A60C0C}"/>
                </a:ext>
              </a:extLst>
            </p:cNvPr>
            <p:cNvSpPr/>
            <p:nvPr/>
          </p:nvSpPr>
          <p:spPr>
            <a:xfrm>
              <a:off x="6709721" y="645482"/>
              <a:ext cx="45719" cy="2586437"/>
            </a:xfrm>
            <a:prstGeom prst="rect">
              <a:avLst/>
            </a:prstGeom>
            <a:solidFill>
              <a:srgbClr val="0061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95531BE2-CB67-BD8E-3547-0BF7236A1A4B}"/>
              </a:ext>
            </a:extLst>
          </p:cNvPr>
          <p:cNvGrpSpPr/>
          <p:nvPr/>
        </p:nvGrpSpPr>
        <p:grpSpPr>
          <a:xfrm>
            <a:off x="2729940" y="1795632"/>
            <a:ext cx="319218" cy="2586437"/>
            <a:chOff x="6709721" y="645482"/>
            <a:chExt cx="319218" cy="2586437"/>
          </a:xfrm>
        </p:grpSpPr>
        <p:pic>
          <p:nvPicPr>
            <p:cNvPr id="75" name="Imagen 74">
              <a:extLst>
                <a:ext uri="{FF2B5EF4-FFF2-40B4-BE49-F238E27FC236}">
                  <a16:creationId xmlns:a16="http://schemas.microsoft.com/office/drawing/2014/main" id="{1B897644-C10C-7735-CD55-099C4A7D6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6200000">
              <a:off x="6746364" y="1766790"/>
              <a:ext cx="266700" cy="298450"/>
            </a:xfrm>
            <a:prstGeom prst="rect">
              <a:avLst/>
            </a:prstGeom>
          </p:spPr>
        </p:pic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id="{0A47E9C0-87F2-F24C-8CED-A1294EC8FA5E}"/>
                </a:ext>
              </a:extLst>
            </p:cNvPr>
            <p:cNvSpPr/>
            <p:nvPr/>
          </p:nvSpPr>
          <p:spPr>
            <a:xfrm>
              <a:off x="6709721" y="645482"/>
              <a:ext cx="45719" cy="2586437"/>
            </a:xfrm>
            <a:prstGeom prst="rect">
              <a:avLst/>
            </a:prstGeom>
            <a:solidFill>
              <a:srgbClr val="0061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pic>
        <p:nvPicPr>
          <p:cNvPr id="80" name="Imagen 7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3786E37-09CB-0042-1A88-475C54C2AD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9507" y="4370428"/>
            <a:ext cx="2311511" cy="2264475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013B4D83-E646-CA5B-1BD9-975DD57219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5486" y="4890673"/>
            <a:ext cx="1049415" cy="1366075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DAB23B48-1877-7393-1EA4-EA26B4FD55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2627" y="4890673"/>
            <a:ext cx="1050475" cy="1366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12A441F-3FA4-8E61-E198-417D041C446F}"/>
              </a:ext>
            </a:extLst>
          </p:cNvPr>
          <p:cNvSpPr/>
          <p:nvPr/>
        </p:nvSpPr>
        <p:spPr>
          <a:xfrm>
            <a:off x="7763069" y="4668912"/>
            <a:ext cx="3775577" cy="1169107"/>
          </a:xfrm>
          <a:prstGeom prst="rect">
            <a:avLst/>
          </a:prstGeom>
          <a:solidFill>
            <a:srgbClr val="A2436C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redondeado 18">
            <a:extLst>
              <a:ext uri="{FF2B5EF4-FFF2-40B4-BE49-F238E27FC236}">
                <a16:creationId xmlns:a16="http://schemas.microsoft.com/office/drawing/2014/main" id="{1C1BDC72-49A1-EA48-0CB3-92DFF67D157E}"/>
              </a:ext>
            </a:extLst>
          </p:cNvPr>
          <p:cNvSpPr/>
          <p:nvPr/>
        </p:nvSpPr>
        <p:spPr>
          <a:xfrm>
            <a:off x="2934417" y="1620043"/>
            <a:ext cx="2897561" cy="2586437"/>
          </a:xfrm>
          <a:prstGeom prst="roundRect">
            <a:avLst>
              <a:gd name="adj" fmla="val 0"/>
            </a:avLst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L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Rectángulo redondeado 17">
            <a:extLst>
              <a:ext uri="{FF2B5EF4-FFF2-40B4-BE49-F238E27FC236}">
                <a16:creationId xmlns:a16="http://schemas.microsoft.com/office/drawing/2014/main" id="{3CB7DF2F-44F0-E5A6-5E58-8E4863C41663}"/>
              </a:ext>
            </a:extLst>
          </p:cNvPr>
          <p:cNvSpPr/>
          <p:nvPr/>
        </p:nvSpPr>
        <p:spPr>
          <a:xfrm>
            <a:off x="8804634" y="1608401"/>
            <a:ext cx="2736663" cy="2586437"/>
          </a:xfrm>
          <a:prstGeom prst="roundRect">
            <a:avLst>
              <a:gd name="adj" fmla="val 0"/>
            </a:avLst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L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Rectángulo redondeado 10">
            <a:extLst>
              <a:ext uri="{FF2B5EF4-FFF2-40B4-BE49-F238E27FC236}">
                <a16:creationId xmlns:a16="http://schemas.microsoft.com/office/drawing/2014/main" id="{5CA7CF90-13C0-CCD5-8C90-EE862D05C702}"/>
              </a:ext>
            </a:extLst>
          </p:cNvPr>
          <p:cNvSpPr/>
          <p:nvPr/>
        </p:nvSpPr>
        <p:spPr>
          <a:xfrm>
            <a:off x="6276655" y="1608401"/>
            <a:ext cx="2075143" cy="2598078"/>
          </a:xfrm>
          <a:prstGeom prst="roundRect">
            <a:avLst>
              <a:gd name="adj" fmla="val 0"/>
            </a:avLst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L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Rectángulo redondeado 25">
            <a:extLst>
              <a:ext uri="{FF2B5EF4-FFF2-40B4-BE49-F238E27FC236}">
                <a16:creationId xmlns:a16="http://schemas.microsoft.com/office/drawing/2014/main" id="{CB12214B-5C8E-8F40-EE4B-FF257F770CA3}"/>
              </a:ext>
            </a:extLst>
          </p:cNvPr>
          <p:cNvSpPr/>
          <p:nvPr/>
        </p:nvSpPr>
        <p:spPr>
          <a:xfrm>
            <a:off x="602032" y="1620043"/>
            <a:ext cx="1886431" cy="2586437"/>
          </a:xfrm>
          <a:prstGeom prst="roundRect">
            <a:avLst>
              <a:gd name="adj" fmla="val 0"/>
            </a:avLst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L" sz="1800">
              <a:latin typeface="Calibri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F71D2D-9732-C64E-DEBC-428E290947F1}"/>
              </a:ext>
            </a:extLst>
          </p:cNvPr>
          <p:cNvSpPr txBox="1"/>
          <p:nvPr/>
        </p:nvSpPr>
        <p:spPr>
          <a:xfrm>
            <a:off x="828638" y="2408557"/>
            <a:ext cx="137734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buFont typeface="Arial" panose="020B0604020202020204" pitchFamily="34" charset="0"/>
              <a:buChar char="•"/>
              <a:defRPr sz="800" b="1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s-CL" dirty="0">
                <a:sym typeface="Verdana"/>
              </a:rPr>
              <a:t>Localizamos</a:t>
            </a:r>
            <a:r>
              <a:rPr lang="es-CL" b="0" dirty="0">
                <a:sym typeface="Verdana"/>
              </a:rPr>
              <a:t> las prácticas o acciones que definimos ajustar o redefinir de la subdimensión evaluada y las razones por las que decidimos ajustarlas (esto se encuentra dentro del reporte en Paso 2: Resultados de la reflexión profunda por subdimensión). </a:t>
            </a:r>
            <a:endParaRPr lang="es-CL" b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2F0C25-A5A8-AD4D-543B-9202A7F658C1}"/>
              </a:ext>
            </a:extLst>
          </p:cNvPr>
          <p:cNvSpPr txBox="1"/>
          <p:nvPr/>
        </p:nvSpPr>
        <p:spPr>
          <a:xfrm>
            <a:off x="4247295" y="612855"/>
            <a:ext cx="3515774" cy="24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000" b="1" dirty="0">
                <a:solidFill>
                  <a:srgbClr val="006150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Uso de resultados y datos del DID Profundiza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2F1C32D-A8D8-5341-514A-FBB87D53C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70" y="1505115"/>
            <a:ext cx="313175" cy="3131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5CAB1AB-9251-4D84-664B-7F9421DEF874}"/>
              </a:ext>
            </a:extLst>
          </p:cNvPr>
          <p:cNvSpPr txBox="1"/>
          <p:nvPr/>
        </p:nvSpPr>
        <p:spPr>
          <a:xfrm>
            <a:off x="817356" y="1760796"/>
            <a:ext cx="15046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>
                <a:solidFill>
                  <a:srgbClr val="006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 b="1" dirty="0">
                <a:solidFill>
                  <a:srgbClr val="A2436C"/>
                </a:solidFill>
                <a:latin typeface="Verdana"/>
                <a:ea typeface="Verdana"/>
                <a:cs typeface="Verdana"/>
                <a:sym typeface="Verdana"/>
              </a:rPr>
              <a:t>Revisión del Reporte Final DID Profundiza</a:t>
            </a:r>
            <a:endParaRPr lang="es-CL" sz="1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CBD898D-9D62-4BA1-1D15-5C8999265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105" y="1505116"/>
            <a:ext cx="298450" cy="2984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74A0C3-F2D1-21BC-E543-42AA74804671}"/>
              </a:ext>
            </a:extLst>
          </p:cNvPr>
          <p:cNvSpPr txBox="1"/>
          <p:nvPr/>
        </p:nvSpPr>
        <p:spPr>
          <a:xfrm>
            <a:off x="8884700" y="2336218"/>
            <a:ext cx="25823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 b="1" dirty="0">
                <a:solidFill>
                  <a:srgbClr val="06497D"/>
                </a:solidFill>
                <a:latin typeface="Verdana"/>
                <a:ea typeface="Verdana"/>
                <a:cs typeface="Verdana"/>
                <a:sym typeface="Verdana"/>
              </a:rPr>
              <a:t>Registrar la información obtenida en los pasos anteriores para:</a:t>
            </a:r>
            <a:endParaRPr lang="es-CL" sz="800" dirty="0">
              <a:solidFill>
                <a:srgbClr val="06497D"/>
              </a:solidFill>
            </a:endParaRPr>
          </a:p>
          <a:p>
            <a:pPr marL="17145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lang="es-CL" sz="800" b="1" dirty="0">
              <a:solidFill>
                <a:srgbClr val="0649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23E48"/>
              </a:buClr>
              <a:buSzPts val="800"/>
              <a:buFont typeface="Arial"/>
              <a:buChar char="•"/>
            </a:pPr>
            <a:r>
              <a:rPr lang="es-CL" sz="800" dirty="0">
                <a:solidFill>
                  <a:srgbClr val="06497D"/>
                </a:solidFill>
                <a:latin typeface="Verdana"/>
                <a:ea typeface="Verdana"/>
                <a:cs typeface="Verdana"/>
                <a:sym typeface="Verdana"/>
              </a:rPr>
              <a:t>tenerla en cuenta e integrarla en la evaluación anual del PME EP.</a:t>
            </a:r>
            <a:endParaRPr lang="es-CL" sz="800" dirty="0">
              <a:solidFill>
                <a:srgbClr val="06497D"/>
              </a:solidFill>
            </a:endParaRPr>
          </a:p>
          <a:p>
            <a:pPr marL="17145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lang="es-CL" sz="800" dirty="0">
              <a:solidFill>
                <a:srgbClr val="0649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23E48"/>
              </a:buClr>
              <a:buSzPts val="800"/>
              <a:buFont typeface="Arial"/>
              <a:buChar char="•"/>
            </a:pPr>
            <a:r>
              <a:rPr lang="es-CL" sz="800" dirty="0">
                <a:solidFill>
                  <a:srgbClr val="06497D"/>
                </a:solidFill>
                <a:latin typeface="Verdana"/>
                <a:ea typeface="Verdana"/>
                <a:cs typeface="Verdana"/>
                <a:sym typeface="Verdana"/>
              </a:rPr>
              <a:t>tener claridad sobre las condiciones basales desde el liderazgo y desde la gestión de recursos que seleccionamos en el Paso 3 como elementos que pueden favorecer la gestión y que debemos considerar en el PME año 2. </a:t>
            </a:r>
            <a:endParaRPr lang="es-CL" sz="800" dirty="0">
              <a:solidFill>
                <a:srgbClr val="06497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6509FB5-4BEA-D858-D21F-8F41371D4220}"/>
              </a:ext>
            </a:extLst>
          </p:cNvPr>
          <p:cNvSpPr txBox="1"/>
          <p:nvPr/>
        </p:nvSpPr>
        <p:spPr>
          <a:xfrm>
            <a:off x="8884700" y="1762975"/>
            <a:ext cx="25070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>
                <a:solidFill>
                  <a:srgbClr val="006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 b="1" dirty="0">
                <a:solidFill>
                  <a:srgbClr val="A2436C"/>
                </a:solidFill>
                <a:latin typeface="Verdana"/>
                <a:ea typeface="Verdana"/>
                <a:cs typeface="Verdana"/>
                <a:sym typeface="Verdana"/>
              </a:rPr>
              <a:t>Integrar la información del DID Profundiza en el proceso de evaluación anual del PME EP</a:t>
            </a:r>
            <a:endParaRPr lang="es-CL" sz="1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4A8FB58-A8D3-774E-A9C2-F5D44A632CF4}"/>
              </a:ext>
            </a:extLst>
          </p:cNvPr>
          <p:cNvSpPr txBox="1"/>
          <p:nvPr/>
        </p:nvSpPr>
        <p:spPr>
          <a:xfrm>
            <a:off x="6366291" y="2314794"/>
            <a:ext cx="18551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800" b="1" dirty="0">
                <a:solidFill>
                  <a:srgbClr val="06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tomar decisiones?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800" b="1" dirty="0">
              <a:solidFill>
                <a:srgbClr val="06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 dirty="0">
                <a:solidFill>
                  <a:srgbClr val="06497D"/>
                </a:solidFill>
                <a:latin typeface="Verdana"/>
                <a:ea typeface="Verdana"/>
                <a:cs typeface="Verdana"/>
                <a:sym typeface="Verdana"/>
              </a:rPr>
              <a:t>Luego de haber revisado la evidencia, analizamos si la o las acciones son factibles de aplicar en las condiciones actuales de la gestión del centro educativo y si brindará oportunidades de aprendizaje, desarrollo y bienestar para los niños y las niñas.</a:t>
            </a:r>
            <a:endParaRPr lang="es-CL" sz="800" dirty="0">
              <a:solidFill>
                <a:srgbClr val="06497D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5D30BF-CA20-F75E-AA1D-227EA88B1558}"/>
              </a:ext>
            </a:extLst>
          </p:cNvPr>
          <p:cNvSpPr txBox="1"/>
          <p:nvPr/>
        </p:nvSpPr>
        <p:spPr>
          <a:xfrm>
            <a:off x="6365662" y="1803566"/>
            <a:ext cx="2126033" cy="410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>
                <a:solidFill>
                  <a:srgbClr val="006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 b="1" dirty="0">
                <a:solidFill>
                  <a:srgbClr val="A2436C"/>
                </a:solidFill>
                <a:latin typeface="Verdana"/>
                <a:ea typeface="Verdana"/>
                <a:cs typeface="Verdana"/>
                <a:sym typeface="Verdana"/>
              </a:rPr>
              <a:t>Toma de decisiones usando evidencias</a:t>
            </a:r>
            <a:endParaRPr lang="es-CL" sz="10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E0B49BE-7864-D89B-506F-3B5E82AE3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918" y="1505115"/>
            <a:ext cx="298451" cy="29845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D05CEE7-E05A-0D02-D7C5-E8EABB808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719" y="1472982"/>
            <a:ext cx="313175" cy="313175"/>
          </a:xfrm>
          <a:prstGeom prst="rect">
            <a:avLst/>
          </a:prstGeom>
        </p:spPr>
      </p:pic>
      <p:sp>
        <p:nvSpPr>
          <p:cNvPr id="18" name="Google Shape;116;p6">
            <a:extLst>
              <a:ext uri="{FF2B5EF4-FFF2-40B4-BE49-F238E27FC236}">
                <a16:creationId xmlns:a16="http://schemas.microsoft.com/office/drawing/2014/main" id="{3C571D90-CCC8-FE7D-EC4D-9183FAAE1F06}"/>
              </a:ext>
            </a:extLst>
          </p:cNvPr>
          <p:cNvSpPr/>
          <p:nvPr/>
        </p:nvSpPr>
        <p:spPr>
          <a:xfrm rot="5400000">
            <a:off x="1396037" y="2996963"/>
            <a:ext cx="1770599" cy="4737425"/>
          </a:xfrm>
          <a:prstGeom prst="round2SameRect">
            <a:avLst>
              <a:gd name="adj1" fmla="val 13765"/>
              <a:gd name="adj2" fmla="val 0"/>
            </a:avLst>
          </a:prstGeom>
          <a:solidFill>
            <a:srgbClr val="D8E4F3"/>
          </a:solidFill>
          <a:ln w="12700" cap="flat" cmpd="sng">
            <a:solidFill>
              <a:srgbClr val="016B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8413B7F-F323-C5DF-7F0E-3140F669CC8B}"/>
              </a:ext>
            </a:extLst>
          </p:cNvPr>
          <p:cNvSpPr txBox="1"/>
          <p:nvPr/>
        </p:nvSpPr>
        <p:spPr>
          <a:xfrm>
            <a:off x="240636" y="4906604"/>
            <a:ext cx="12029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marL="171450" indent="-171450">
              <a:buFont typeface="Arial" panose="020B0604020202020204" pitchFamily="34" charset="0"/>
              <a:buChar char="•"/>
              <a:defRPr sz="1000" b="1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s-CL" b="0" dirty="0">
                <a:solidFill>
                  <a:srgbClr val="016BB6"/>
                </a:solidFill>
              </a:rPr>
              <a:t>Recuerde tener a mano estos documentos para realizar</a:t>
            </a:r>
          </a:p>
          <a:p>
            <a:pPr marL="0" indent="0">
              <a:buNone/>
            </a:pPr>
            <a:r>
              <a:rPr lang="es-CL" b="0" dirty="0">
                <a:solidFill>
                  <a:srgbClr val="016BB6"/>
                </a:solidFill>
              </a:rPr>
              <a:t>el análisis de resultados:</a:t>
            </a:r>
          </a:p>
        </p:txBody>
      </p:sp>
      <p:pic>
        <p:nvPicPr>
          <p:cNvPr id="20" name="Google Shape;118;p6">
            <a:extLst>
              <a:ext uri="{FF2B5EF4-FFF2-40B4-BE49-F238E27FC236}">
                <a16:creationId xmlns:a16="http://schemas.microsoft.com/office/drawing/2014/main" id="{8631B9CD-45F5-AA8A-9E6D-3AE8C1FCD12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89033" y="5120651"/>
            <a:ext cx="563129" cy="55494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086596D-5E49-4262-5D18-7E8D24A04CCB}"/>
              </a:ext>
            </a:extLst>
          </p:cNvPr>
          <p:cNvSpPr txBox="1"/>
          <p:nvPr/>
        </p:nvSpPr>
        <p:spPr>
          <a:xfrm>
            <a:off x="3045952" y="1783998"/>
            <a:ext cx="26551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>
                <a:solidFill>
                  <a:srgbClr val="006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 b="1" dirty="0">
                <a:solidFill>
                  <a:srgbClr val="A2436C"/>
                </a:solidFill>
                <a:latin typeface="Verdana"/>
                <a:ea typeface="Verdana"/>
                <a:cs typeface="Verdana"/>
                <a:sym typeface="Verdana"/>
              </a:rPr>
              <a:t>Análisis de Fichas de Orientaciones transversales</a:t>
            </a:r>
            <a:endParaRPr lang="es-CL" sz="1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E646FBD-BC08-CD8D-8205-51FFD8714CF0}"/>
              </a:ext>
            </a:extLst>
          </p:cNvPr>
          <p:cNvSpPr txBox="1"/>
          <p:nvPr/>
        </p:nvSpPr>
        <p:spPr>
          <a:xfrm>
            <a:off x="3048076" y="2202435"/>
            <a:ext cx="265514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23E48"/>
              </a:buClr>
              <a:buSzPts val="800"/>
              <a:buFont typeface="Arial"/>
              <a:buChar char="•"/>
            </a:pPr>
            <a:r>
              <a:rPr lang="es-CL" sz="800" b="1" dirty="0">
                <a:solidFill>
                  <a:srgbClr val="06497D"/>
                </a:solidFill>
                <a:latin typeface="Verdana"/>
                <a:ea typeface="Verdana"/>
                <a:cs typeface="Verdana"/>
                <a:sym typeface="Verdana"/>
              </a:rPr>
              <a:t>Revisamos</a:t>
            </a:r>
            <a:r>
              <a:rPr lang="es-CL" sz="800" dirty="0">
                <a:solidFill>
                  <a:srgbClr val="06497D"/>
                </a:solidFill>
                <a:latin typeface="Verdana"/>
                <a:ea typeface="Verdana"/>
                <a:cs typeface="Verdana"/>
                <a:sym typeface="Verdana"/>
              </a:rPr>
              <a:t> las orientaciones transversales para las 3 subdimensiones de los EID EP (Gestión Pedagógica, Bienestar Integral y Familia y Comunidad).</a:t>
            </a:r>
            <a:endParaRPr lang="es-CL" sz="800" dirty="0">
              <a:solidFill>
                <a:srgbClr val="06497D"/>
              </a:solidFill>
            </a:endParaRPr>
          </a:p>
          <a:p>
            <a:pPr marL="17145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lang="es-CL" sz="800" dirty="0">
              <a:solidFill>
                <a:srgbClr val="0649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23E48"/>
              </a:buClr>
              <a:buSzPts val="800"/>
              <a:buFont typeface="Arial"/>
              <a:buChar char="•"/>
            </a:pPr>
            <a:r>
              <a:rPr lang="es-CL" sz="800" b="1" dirty="0">
                <a:solidFill>
                  <a:srgbClr val="06497D"/>
                </a:solidFill>
                <a:latin typeface="Verdana"/>
                <a:ea typeface="Verdana"/>
                <a:cs typeface="Verdana"/>
                <a:sym typeface="Verdana"/>
              </a:rPr>
              <a:t>Seleccionamos</a:t>
            </a:r>
            <a:r>
              <a:rPr lang="es-CL" sz="800" dirty="0">
                <a:solidFill>
                  <a:srgbClr val="06497D"/>
                </a:solidFill>
                <a:latin typeface="Verdana"/>
                <a:ea typeface="Verdana"/>
                <a:cs typeface="Verdana"/>
                <a:sym typeface="Verdana"/>
              </a:rPr>
              <a:t> (si corresponde) prácticas concretas que se adapten a nuestro contexto y que ayuden a fortalecer la gestión de la subdimensión evaluada en el Paso 2.</a:t>
            </a:r>
            <a:endParaRPr lang="es-CL" sz="800" dirty="0">
              <a:solidFill>
                <a:srgbClr val="06497D"/>
              </a:solidFill>
            </a:endParaRPr>
          </a:p>
          <a:p>
            <a:pPr marL="222250" indent="-171450">
              <a:buClr>
                <a:schemeClr val="dk1"/>
              </a:buClr>
              <a:buSzPts val="800"/>
              <a:buFont typeface="Arial" panose="020B0604020202020204" pitchFamily="34" charset="0"/>
              <a:buChar char="•"/>
            </a:pPr>
            <a:r>
              <a:rPr lang="es-CL" sz="800" b="1" dirty="0">
                <a:solidFill>
                  <a:srgbClr val="06497D"/>
                </a:solidFill>
                <a:latin typeface="Verdana"/>
                <a:ea typeface="Verdana"/>
                <a:cs typeface="Verdana"/>
                <a:sym typeface="Verdana"/>
              </a:rPr>
              <a:t>Revisamos</a:t>
            </a:r>
            <a:r>
              <a:rPr lang="es-CL" sz="800" dirty="0">
                <a:solidFill>
                  <a:srgbClr val="06497D"/>
                </a:solidFill>
                <a:latin typeface="Verdana"/>
                <a:ea typeface="Verdana"/>
                <a:cs typeface="Verdana"/>
                <a:sym typeface="Verdana"/>
              </a:rPr>
              <a:t> los resultados del Paso 2 de “Los niños y las niñas al centro de la reflexión”, identificando de qué modo las acciones que queremos implementar les entregan oportunidades de aprendizaje, desarrollo y bienestar. </a:t>
            </a:r>
            <a:endParaRPr lang="es-CL" sz="800" dirty="0">
              <a:solidFill>
                <a:srgbClr val="06497D"/>
              </a:solidFill>
            </a:endParaRPr>
          </a:p>
          <a:p>
            <a:pPr marL="17145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lang="es-CL" sz="800" dirty="0">
              <a:solidFill>
                <a:srgbClr val="0649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F12D6EB-FB7B-0731-8F1F-FA75892364C1}"/>
              </a:ext>
            </a:extLst>
          </p:cNvPr>
          <p:cNvSpPr/>
          <p:nvPr/>
        </p:nvSpPr>
        <p:spPr>
          <a:xfrm>
            <a:off x="2473266" y="1620042"/>
            <a:ext cx="45719" cy="2586437"/>
          </a:xfrm>
          <a:prstGeom prst="rect">
            <a:avLst/>
          </a:prstGeom>
          <a:solidFill>
            <a:srgbClr val="0D45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Google Shape;110;p3">
            <a:extLst>
              <a:ext uri="{FF2B5EF4-FFF2-40B4-BE49-F238E27FC236}">
                <a16:creationId xmlns:a16="http://schemas.microsoft.com/office/drawing/2014/main" id="{81B36243-366B-6525-E822-B4485D0E7838}"/>
              </a:ext>
            </a:extLst>
          </p:cNvPr>
          <p:cNvSpPr txBox="1"/>
          <p:nvPr/>
        </p:nvSpPr>
        <p:spPr>
          <a:xfrm>
            <a:off x="2157988" y="912848"/>
            <a:ext cx="75962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06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CL" sz="1600" dirty="0">
                <a:latin typeface="Helvetica" panose="020B0604020202020204" pitchFamily="34" charset="0"/>
                <a:cs typeface="Helvetica" panose="020B0604020202020204" pitchFamily="34" charset="0"/>
                <a:sym typeface="Verdana"/>
              </a:rPr>
              <a:t>Flujo para el uso y análisis de los resultados de la </a:t>
            </a:r>
            <a:r>
              <a:rPr lang="es-CL" sz="1600" b="1" dirty="0">
                <a:latin typeface="Helvetica" panose="020B0604020202020204" pitchFamily="34" charset="0"/>
                <a:cs typeface="Helvetica" panose="020B0604020202020204" pitchFamily="34" charset="0"/>
                <a:sym typeface="Verdana"/>
              </a:rPr>
              <a:t>reflexión profunda por subdimensión</a:t>
            </a:r>
            <a:endParaRPr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Google Shape;128;p3">
            <a:extLst>
              <a:ext uri="{FF2B5EF4-FFF2-40B4-BE49-F238E27FC236}">
                <a16:creationId xmlns:a16="http://schemas.microsoft.com/office/drawing/2014/main" id="{B67C917C-40D9-C3E4-5283-0939EB775B0C}"/>
              </a:ext>
            </a:extLst>
          </p:cNvPr>
          <p:cNvSpPr txBox="1"/>
          <p:nvPr/>
        </p:nvSpPr>
        <p:spPr>
          <a:xfrm>
            <a:off x="7809724" y="4754436"/>
            <a:ext cx="368531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16BB6"/>
              </a:buClr>
              <a:buSzPts val="1000"/>
              <a:buFont typeface="Arial"/>
              <a:buNone/>
            </a:pPr>
            <a:r>
              <a:rPr lang="es-CL" sz="1000" b="1" dirty="0">
                <a:solidFill>
                  <a:srgbClr val="06497D"/>
                </a:solidFill>
                <a:latin typeface="Verdana"/>
                <a:ea typeface="Verdana"/>
                <a:cs typeface="Verdana"/>
                <a:sym typeface="Verdana"/>
              </a:rPr>
              <a:t>Recordar que las condiciones basales para garantizar la gestión que cada centro educativo eligió, permiten discriminar aquellas que dependen de la gestión de la dirección del centro educativo y y las que dependen de la entidad sostenedora.</a:t>
            </a:r>
            <a:endParaRPr dirty="0">
              <a:solidFill>
                <a:srgbClr val="06497D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161F1-B781-8F16-1191-17E976B2D7E7}"/>
              </a:ext>
            </a:extLst>
          </p:cNvPr>
          <p:cNvSpPr/>
          <p:nvPr/>
        </p:nvSpPr>
        <p:spPr>
          <a:xfrm>
            <a:off x="5782075" y="1620042"/>
            <a:ext cx="45719" cy="2586437"/>
          </a:xfrm>
          <a:prstGeom prst="rect">
            <a:avLst/>
          </a:prstGeom>
          <a:solidFill>
            <a:srgbClr val="0D45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958757E-B8CC-F067-0826-EBE6443454E5}"/>
              </a:ext>
            </a:extLst>
          </p:cNvPr>
          <p:cNvSpPr/>
          <p:nvPr/>
        </p:nvSpPr>
        <p:spPr>
          <a:xfrm>
            <a:off x="8299031" y="1608402"/>
            <a:ext cx="45719" cy="2598078"/>
          </a:xfrm>
          <a:prstGeom prst="rect">
            <a:avLst/>
          </a:prstGeom>
          <a:solidFill>
            <a:srgbClr val="0D45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5F0CF99-750D-8431-7B47-B883B09E5E85}"/>
              </a:ext>
            </a:extLst>
          </p:cNvPr>
          <p:cNvSpPr/>
          <p:nvPr/>
        </p:nvSpPr>
        <p:spPr>
          <a:xfrm rot="5400000">
            <a:off x="10151628" y="2853543"/>
            <a:ext cx="45719" cy="2728312"/>
          </a:xfrm>
          <a:prstGeom prst="rect">
            <a:avLst/>
          </a:prstGeom>
          <a:solidFill>
            <a:srgbClr val="0D45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9D0828F-63AA-AF60-4412-177B095207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498734" y="2761414"/>
            <a:ext cx="271383" cy="30369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EC95131-7401-B34E-E857-30E0915259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820432" y="2761414"/>
            <a:ext cx="271383" cy="30369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2DD9D62-D3FD-BFF2-75AE-F34BE52AD4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8349027" y="2761414"/>
            <a:ext cx="271383" cy="30369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D90C798-61B1-4935-1A8C-4BDD49E9E5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9207" y="4207657"/>
            <a:ext cx="271383" cy="30369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B91EACB-A2D4-9E3A-15E9-F6D0C3D1E4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7170" y="4468840"/>
            <a:ext cx="3056983" cy="166022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5598BD6-93BA-C2A7-82D5-E8C6AACFA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1714" y="4715083"/>
            <a:ext cx="1049415" cy="1366075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784504FC-50D0-A926-889A-3FC9AA7B3C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1494" y="4715082"/>
            <a:ext cx="1050475" cy="1366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65;p21">
            <a:extLst>
              <a:ext uri="{FF2B5EF4-FFF2-40B4-BE49-F238E27FC236}">
                <a16:creationId xmlns:a16="http://schemas.microsoft.com/office/drawing/2014/main" id="{21093B31-BF85-F5D8-FD36-A74C42B6D296}"/>
              </a:ext>
            </a:extLst>
          </p:cNvPr>
          <p:cNvSpPr txBox="1"/>
          <p:nvPr/>
        </p:nvSpPr>
        <p:spPr>
          <a:xfrm>
            <a:off x="2078400" y="2818987"/>
            <a:ext cx="408946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436C"/>
              </a:buClr>
              <a:buSzPts val="3600"/>
              <a:buFont typeface="Verdana"/>
              <a:buNone/>
            </a:pPr>
            <a:r>
              <a:rPr lang="es-CL" sz="3600" b="1" i="0" u="none" strike="noStrike" cap="none">
                <a:solidFill>
                  <a:srgbClr val="A2436C"/>
                </a:solidFill>
                <a:latin typeface="Verdana"/>
                <a:ea typeface="Verdana"/>
                <a:cs typeface="Verdana"/>
                <a:sym typeface="Verdana"/>
              </a:rPr>
              <a:t>¡Muchas gracias! </a:t>
            </a:r>
            <a:endParaRPr sz="3600" b="1" i="0" u="none" strike="noStrike" cap="none">
              <a:solidFill>
                <a:srgbClr val="A2436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Google Shape;166;p21">
            <a:extLst>
              <a:ext uri="{FF2B5EF4-FFF2-40B4-BE49-F238E27FC236}">
                <a16:creationId xmlns:a16="http://schemas.microsoft.com/office/drawing/2014/main" id="{70267686-34B2-9EF4-DDDF-6F0031B9B0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8760" y="2411744"/>
            <a:ext cx="2700878" cy="25824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67;p21">
            <a:extLst>
              <a:ext uri="{FF2B5EF4-FFF2-40B4-BE49-F238E27FC236}">
                <a16:creationId xmlns:a16="http://schemas.microsoft.com/office/drawing/2014/main" id="{708C69EA-65C1-6AB6-7609-E4346F256239}"/>
              </a:ext>
            </a:extLst>
          </p:cNvPr>
          <p:cNvGrpSpPr/>
          <p:nvPr/>
        </p:nvGrpSpPr>
        <p:grpSpPr>
          <a:xfrm>
            <a:off x="7406992" y="1741992"/>
            <a:ext cx="1621538" cy="2875369"/>
            <a:chOff x="7610263" y="1854023"/>
            <a:chExt cx="1621538" cy="2875369"/>
          </a:xfrm>
        </p:grpSpPr>
        <p:pic>
          <p:nvPicPr>
            <p:cNvPr id="13" name="Google Shape;168;p21">
              <a:extLst>
                <a:ext uri="{FF2B5EF4-FFF2-40B4-BE49-F238E27FC236}">
                  <a16:creationId xmlns:a16="http://schemas.microsoft.com/office/drawing/2014/main" id="{BB1A7961-2869-C03E-B1BB-9029A6E85BB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50117" y="4169367"/>
              <a:ext cx="494552" cy="56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69;p21">
              <a:extLst>
                <a:ext uri="{FF2B5EF4-FFF2-40B4-BE49-F238E27FC236}">
                  <a16:creationId xmlns:a16="http://schemas.microsoft.com/office/drawing/2014/main" id="{20149E1D-9E67-E236-6E3B-2A13F5B3936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99638" y="1854023"/>
              <a:ext cx="932163" cy="1055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70;p21">
              <a:extLst>
                <a:ext uri="{FF2B5EF4-FFF2-40B4-BE49-F238E27FC236}">
                  <a16:creationId xmlns:a16="http://schemas.microsoft.com/office/drawing/2014/main" id="{8E7FEAB3-8A76-731C-43A1-9375A533D0F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10263" y="2294908"/>
              <a:ext cx="466082" cy="527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71;p21">
              <a:extLst>
                <a:ext uri="{FF2B5EF4-FFF2-40B4-BE49-F238E27FC236}">
                  <a16:creationId xmlns:a16="http://schemas.microsoft.com/office/drawing/2014/main" id="{22F3DCA0-06B2-A3D3-DDAE-69C601BBDC6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9222" y="2964374"/>
              <a:ext cx="282166" cy="3195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842</Words>
  <Application>Microsoft Office PowerPoint</Application>
  <PresentationFormat>Panorámica</PresentationFormat>
  <Paragraphs>62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Calibri</vt:lpstr>
      <vt:lpstr>Helvetica</vt:lpstr>
      <vt:lpstr>Arial</vt:lpstr>
      <vt:lpstr>Verdana</vt:lpstr>
      <vt:lpstr>Helvetica Neue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Francisco Poblete</dc:creator>
  <cp:lastModifiedBy>ANDREA INES  ROJAS CONCHA</cp:lastModifiedBy>
  <cp:revision>2</cp:revision>
  <dcterms:created xsi:type="dcterms:W3CDTF">2025-02-27T12:56:07Z</dcterms:created>
  <dcterms:modified xsi:type="dcterms:W3CDTF">2025-08-28T17:47:38Z</dcterms:modified>
</cp:coreProperties>
</file>